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</p:sldIdLst>
  <p:sldSz cx="10285413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488"/>
    <a:srgbClr val="E5C09B"/>
    <a:srgbClr val="ECD1B7"/>
    <a:srgbClr val="A21B1F"/>
    <a:srgbClr val="F9C410"/>
    <a:srgbClr val="ED3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4660"/>
  </p:normalViewPr>
  <p:slideViewPr>
    <p:cSldViewPr snapToGrid="0">
      <p:cViewPr>
        <p:scale>
          <a:sx n="50" d="100"/>
          <a:sy n="50" d="100"/>
        </p:scale>
        <p:origin x="2251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406" y="2992968"/>
            <a:ext cx="8742601" cy="6366933"/>
          </a:xfrm>
        </p:spPr>
        <p:txBody>
          <a:bodyPr anchor="b"/>
          <a:lstStyle>
            <a:lvl1pPr algn="ctr">
              <a:defRPr sz="6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677" y="9605435"/>
            <a:ext cx="771406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259" indent="0" algn="ctr">
              <a:buNone/>
              <a:defRPr sz="2250"/>
            </a:lvl2pPr>
            <a:lvl3pPr marL="1028517" indent="0" algn="ctr">
              <a:buNone/>
              <a:defRPr sz="2025"/>
            </a:lvl3pPr>
            <a:lvl4pPr marL="1542776" indent="0" algn="ctr">
              <a:buNone/>
              <a:defRPr sz="1800"/>
            </a:lvl4pPr>
            <a:lvl5pPr marL="2057034" indent="0" algn="ctr">
              <a:buNone/>
              <a:defRPr sz="1800"/>
            </a:lvl5pPr>
            <a:lvl6pPr marL="2571293" indent="0" algn="ctr">
              <a:buNone/>
              <a:defRPr sz="1800"/>
            </a:lvl6pPr>
            <a:lvl7pPr marL="3085551" indent="0" algn="ctr">
              <a:buNone/>
              <a:defRPr sz="1800"/>
            </a:lvl7pPr>
            <a:lvl8pPr marL="3599810" indent="0" algn="ctr">
              <a:buNone/>
              <a:defRPr sz="1800"/>
            </a:lvl8pPr>
            <a:lvl9pPr marL="4114068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9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3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0499" y="973667"/>
            <a:ext cx="2217792" cy="1549823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123" y="973667"/>
            <a:ext cx="6524809" cy="1549823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815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049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6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66" y="4559305"/>
            <a:ext cx="8871169" cy="7607299"/>
          </a:xfrm>
        </p:spPr>
        <p:txBody>
          <a:bodyPr anchor="b"/>
          <a:lstStyle>
            <a:lvl1pPr>
              <a:defRPr sz="6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766" y="12238572"/>
            <a:ext cx="8871169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259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517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27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2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555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5998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0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0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122" y="4868333"/>
            <a:ext cx="4371301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6990" y="4868333"/>
            <a:ext cx="4371301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33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973671"/>
            <a:ext cx="8871169" cy="353483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463" y="4483101"/>
            <a:ext cx="4351211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463" y="6680200"/>
            <a:ext cx="4351211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6991" y="4483101"/>
            <a:ext cx="4372640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6991" y="6680200"/>
            <a:ext cx="4372640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4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65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3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1219200"/>
            <a:ext cx="3317313" cy="426720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2640" y="2633138"/>
            <a:ext cx="5206990" cy="12996333"/>
          </a:xfrm>
        </p:spPr>
        <p:txBody>
          <a:bodyPr/>
          <a:lstStyle>
            <a:lvl1pPr>
              <a:defRPr sz="3599"/>
            </a:lvl1pPr>
            <a:lvl2pPr>
              <a:defRPr sz="3149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5486400"/>
            <a:ext cx="3317313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1219200"/>
            <a:ext cx="3317313" cy="426720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2640" y="2633138"/>
            <a:ext cx="5206990" cy="12996333"/>
          </a:xfrm>
        </p:spPr>
        <p:txBody>
          <a:bodyPr anchor="t"/>
          <a:lstStyle>
            <a:lvl1pPr marL="0" indent="0">
              <a:buNone/>
              <a:defRPr sz="3599"/>
            </a:lvl1pPr>
            <a:lvl2pPr marL="514259" indent="0">
              <a:buNone/>
              <a:defRPr sz="3149"/>
            </a:lvl2pPr>
            <a:lvl3pPr marL="1028517" indent="0">
              <a:buNone/>
              <a:defRPr sz="2700"/>
            </a:lvl3pPr>
            <a:lvl4pPr marL="1542776" indent="0">
              <a:buNone/>
              <a:defRPr sz="2250"/>
            </a:lvl4pPr>
            <a:lvl5pPr marL="2057034" indent="0">
              <a:buNone/>
              <a:defRPr sz="2250"/>
            </a:lvl5pPr>
            <a:lvl6pPr marL="2571293" indent="0">
              <a:buNone/>
              <a:defRPr sz="2250"/>
            </a:lvl6pPr>
            <a:lvl7pPr marL="3085551" indent="0">
              <a:buNone/>
              <a:defRPr sz="2250"/>
            </a:lvl7pPr>
            <a:lvl8pPr marL="3599810" indent="0">
              <a:buNone/>
              <a:defRPr sz="2250"/>
            </a:lvl8pPr>
            <a:lvl9pPr marL="4114068" indent="0">
              <a:buNone/>
              <a:defRPr sz="2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5486400"/>
            <a:ext cx="3317313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41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122" y="973671"/>
            <a:ext cx="8871169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22" y="4868333"/>
            <a:ext cx="8871169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122" y="16950271"/>
            <a:ext cx="231421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043" y="16950271"/>
            <a:ext cx="3471327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4073" y="16950271"/>
            <a:ext cx="231421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374066E3-A575-ACB6-20C5-6BF9BDBD25D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0285413" cy="20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defTabSz="1028517" rtl="0" eaLnBrk="1" latinLnBrk="0" hangingPunct="1">
        <a:lnSpc>
          <a:spcPct val="90000"/>
        </a:lnSpc>
        <a:spcBef>
          <a:spcPct val="0"/>
        </a:spcBef>
        <a:buNone/>
        <a:defRPr sz="49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9" indent="-257129" algn="l" defTabSz="1028517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1pPr>
      <a:lvl2pPr marL="77138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646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99905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164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422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2681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6939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19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259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517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2776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4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293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5551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59981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068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C570336C-456F-F1E3-E0BA-540BF3CF47F3}"/>
              </a:ext>
            </a:extLst>
          </p:cNvPr>
          <p:cNvSpPr/>
          <p:nvPr/>
        </p:nvSpPr>
        <p:spPr>
          <a:xfrm>
            <a:off x="0" y="-1"/>
            <a:ext cx="10285413" cy="18288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612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27CBAE4-ACC1-EFDB-DC19-46CFAEE5FD8E}"/>
              </a:ext>
            </a:extLst>
          </p:cNvPr>
          <p:cNvSpPr txBox="1"/>
          <p:nvPr/>
        </p:nvSpPr>
        <p:spPr>
          <a:xfrm>
            <a:off x="137159" y="2703132"/>
            <a:ext cx="10012680" cy="147732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TITULO DEL REPORTE DE CASO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</a:br>
            <a:endParaRPr lang="en-US" sz="800" b="1" dirty="0">
              <a:solidFill>
                <a:schemeClr val="bg1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AR" sz="20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AUTORES: APELLIDO AB, APELLIDO CD, APELLIDO EF</a:t>
            </a:r>
            <a:br>
              <a:rPr lang="es-AR" sz="20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</a:br>
            <a:endParaRPr lang="es-MX" sz="1600" b="1" dirty="0">
              <a:solidFill>
                <a:schemeClr val="bg1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Centro, efector o sitio de realización de la experiencia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99A69FF-7FC5-0D64-894F-67CE211CDD86}"/>
              </a:ext>
            </a:extLst>
          </p:cNvPr>
          <p:cNvSpPr txBox="1"/>
          <p:nvPr/>
        </p:nvSpPr>
        <p:spPr>
          <a:xfrm>
            <a:off x="137159" y="4314091"/>
            <a:ext cx="10012681" cy="1564018"/>
          </a:xfrm>
          <a:prstGeom prst="rect">
            <a:avLst/>
          </a:prstGeom>
          <a:solidFill>
            <a:srgbClr val="C00000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INTRODUCCIÓN. </a:t>
            </a:r>
            <a:r>
              <a:rPr lang="es-AR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Deberá incluir br</a:t>
            </a:r>
            <a:r>
              <a:rPr lang="es-AR" dirty="0">
                <a:latin typeface="Aptos" panose="020B0004020202020204" pitchFamily="34" charset="0"/>
              </a:rPr>
              <a:t>eves comentarios preliminares sobre el tema a abordar. Una puesta al día en relación al objeto de estudio y/o problemática abordada. En el caso de reportes de caso, en la introducción se presentan consideraciones y particularidades de la patología a describir.</a:t>
            </a:r>
            <a:br>
              <a:rPr lang="es-AR" dirty="0">
                <a:latin typeface="Aptos" panose="020B0004020202020204" pitchFamily="34" charset="0"/>
              </a:rPr>
            </a:br>
            <a:br>
              <a:rPr lang="es-AR" dirty="0">
                <a:latin typeface="Aptos" panose="020B0004020202020204" pitchFamily="34" charset="0"/>
              </a:rPr>
            </a:br>
            <a:endParaRPr lang="es-AR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4581A82-5632-289A-55AA-51384AAD651F}"/>
              </a:ext>
            </a:extLst>
          </p:cNvPr>
          <p:cNvSpPr txBox="1"/>
          <p:nvPr/>
        </p:nvSpPr>
        <p:spPr>
          <a:xfrm>
            <a:off x="129131" y="5990858"/>
            <a:ext cx="10000508" cy="4490140"/>
          </a:xfrm>
          <a:prstGeom prst="rect">
            <a:avLst/>
          </a:prstGeom>
          <a:solidFill>
            <a:srgbClr val="C00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CASO CLÍNICO.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dirty="0"/>
              <a:t>La información debe ser presentada en redacción de corrido, como un mismo párrafo. Puede ser organizada internamente siguiendo la lógica:</a:t>
            </a:r>
            <a:endParaRPr lang="es-AR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AR" dirty="0"/>
              <a:t>Información básica (sexo, edad, antecedentes, sintomatología que llevo a consultar.</a:t>
            </a:r>
            <a:endParaRPr lang="es-AR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AR" dirty="0"/>
              <a:t>Hallazgos clínicos (datos relevantes de la anamnesis y del examen físico).</a:t>
            </a:r>
            <a:endParaRPr lang="es-AR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AR" dirty="0"/>
              <a:t>Desarrollo del caso (metodología utilizada para el estudio, hallazgos relevantes, interpretación de los hallazgos)</a:t>
            </a:r>
            <a:endParaRPr lang="es-AR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AR" dirty="0"/>
              <a:t>Intervención terapéutica y/o conducta adoptada</a:t>
            </a:r>
            <a:endParaRPr lang="es-AR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AR" dirty="0"/>
              <a:t>Seguimiento y evolución.</a:t>
            </a: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7167"/>
              </a:spcAft>
            </a:pP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B376E13-8D95-2DAC-7723-49C5B8DDB968}"/>
              </a:ext>
            </a:extLst>
          </p:cNvPr>
          <p:cNvSpPr txBox="1"/>
          <p:nvPr/>
        </p:nvSpPr>
        <p:spPr>
          <a:xfrm>
            <a:off x="173367" y="15825838"/>
            <a:ext cx="9986751" cy="2306465"/>
          </a:xfrm>
          <a:prstGeom prst="rect">
            <a:avLst/>
          </a:prstGeom>
          <a:solidFill>
            <a:srgbClr val="C00000">
              <a:alpha val="40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7167"/>
              </a:spcAft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DISCUSIÓN. </a:t>
            </a:r>
            <a:r>
              <a:rPr lang="es-AR" dirty="0"/>
              <a:t>Espacio para destacar la importancia del reporte, las fortalezas y limitaciones identificadas en el abordaje del caso, discutir la literatura medica relevante al respecto y presentar las conclusiones que deja la experiencia. </a:t>
            </a: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E59CB26-DBC1-E16D-9B77-09442D7C3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025"/>
            <a:ext cx="10300653" cy="2635857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407D5D24-22BD-0C73-82EE-C7F9C2971D94}"/>
              </a:ext>
            </a:extLst>
          </p:cNvPr>
          <p:cNvSpPr/>
          <p:nvPr/>
        </p:nvSpPr>
        <p:spPr>
          <a:xfrm>
            <a:off x="155774" y="10636695"/>
            <a:ext cx="5910463" cy="509492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latin typeface="Aptos" panose="020B0004020202020204" pitchFamily="34" charset="0"/>
              </a:rPr>
              <a:t>TABLA O FIGURA A INCLUIR</a:t>
            </a:r>
            <a:br>
              <a:rPr lang="es-AR" dirty="0">
                <a:latin typeface="Aptos" panose="020B0004020202020204" pitchFamily="34" charset="0"/>
              </a:rPr>
            </a:b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(En el envío solo puede anexar una 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tabla o figura, pero que en el póster puede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exhibir hasta </a:t>
            </a:r>
            <a:r>
              <a:rPr lang="es-AR" b="1" dirty="0">
                <a:latin typeface="Aptos" panose="020B0004020202020204" pitchFamily="34" charset="0"/>
              </a:rPr>
              <a:t>dos</a:t>
            </a:r>
            <a:r>
              <a:rPr lang="es-AR" dirty="0">
                <a:latin typeface="Aptos" panose="020B0004020202020204" pitchFamily="34" charset="0"/>
              </a:rPr>
              <a:t>)</a:t>
            </a:r>
          </a:p>
          <a:p>
            <a:pPr algn="ctr"/>
            <a:endParaRPr lang="es-AR" dirty="0">
              <a:latin typeface="Aptos" panose="020B0004020202020204" pitchFamily="34" charset="0"/>
            </a:endParaRPr>
          </a:p>
          <a:p>
            <a:pPr algn="ctr"/>
            <a:endParaRPr lang="es-AR" dirty="0">
              <a:latin typeface="Aptos" panose="020B0004020202020204" pitchFamily="34" charset="0"/>
            </a:endParaRPr>
          </a:p>
          <a:p>
            <a:pPr algn="ctr"/>
            <a:r>
              <a:rPr lang="es-AR" i="1" dirty="0">
                <a:latin typeface="Aptos" panose="020B0004020202020204" pitchFamily="34" charset="0"/>
              </a:rPr>
              <a:t>En el caso de incluir fotos de pacientes: recuerde que debe cubrir el rostro y contar con el consentimiento informado.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49ED2FB-BE15-095E-014D-44868893956B}"/>
              </a:ext>
            </a:extLst>
          </p:cNvPr>
          <p:cNvSpPr/>
          <p:nvPr/>
        </p:nvSpPr>
        <p:spPr>
          <a:xfrm>
            <a:off x="6165757" y="10636855"/>
            <a:ext cx="3963882" cy="509476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latin typeface="Aptos" panose="020B0004020202020204" pitchFamily="34" charset="0"/>
              </a:rPr>
              <a:t>TABLA O FIGURA A INCLUIR</a:t>
            </a:r>
            <a:br>
              <a:rPr lang="es-AR" dirty="0">
                <a:latin typeface="Aptos" panose="020B0004020202020204" pitchFamily="34" charset="0"/>
              </a:rPr>
            </a:b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(En el envío solo puede anexar una </a:t>
            </a:r>
            <a:br>
              <a:rPr lang="es-AR" dirty="0">
                <a:latin typeface="Aptos" panose="020B0004020202020204" pitchFamily="34" charset="0"/>
              </a:rPr>
            </a:br>
            <a:r>
              <a:rPr lang="es-AR" dirty="0">
                <a:latin typeface="Aptos" panose="020B0004020202020204" pitchFamily="34" charset="0"/>
              </a:rPr>
              <a:t>tabla o figura, pero que en el póster puede exhibir hasta </a:t>
            </a:r>
            <a:r>
              <a:rPr lang="es-AR" b="1" dirty="0">
                <a:latin typeface="Aptos" panose="020B0004020202020204" pitchFamily="34" charset="0"/>
              </a:rPr>
              <a:t>dos</a:t>
            </a:r>
            <a:r>
              <a:rPr lang="es-AR" dirty="0">
                <a:latin typeface="Aptos" panose="020B0004020202020204" pitchFamily="34" charset="0"/>
              </a:rPr>
              <a:t>)</a:t>
            </a:r>
          </a:p>
          <a:p>
            <a:pPr algn="ctr"/>
            <a:endParaRPr lang="es-AR" dirty="0">
              <a:latin typeface="Aptos" panose="020B0004020202020204" pitchFamily="34" charset="0"/>
            </a:endParaRPr>
          </a:p>
          <a:p>
            <a:pPr algn="ctr"/>
            <a:endParaRPr lang="es-AR" dirty="0">
              <a:latin typeface="Aptos" panose="020B0004020202020204" pitchFamily="34" charset="0"/>
            </a:endParaRPr>
          </a:p>
          <a:p>
            <a:pPr algn="ctr"/>
            <a:r>
              <a:rPr lang="es-AR" sz="1400" i="1" dirty="0">
                <a:latin typeface="Aptos" panose="020B0004020202020204" pitchFamily="34" charset="0"/>
              </a:rPr>
              <a:t>En el caso de incluir fotos de pacientes: recuerde que debe cubrir el rostro y contar con el consentimiento informado.</a:t>
            </a:r>
          </a:p>
          <a:p>
            <a:pPr algn="ctr"/>
            <a:endParaRPr lang="es-AR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930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153</TotalTime>
  <Words>311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Courier New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Henriquez De Dios</dc:creator>
  <cp:lastModifiedBy>Ghelfi, Albertina Maria</cp:lastModifiedBy>
  <cp:revision>18</cp:revision>
  <dcterms:created xsi:type="dcterms:W3CDTF">2021-07-02T16:34:37Z</dcterms:created>
  <dcterms:modified xsi:type="dcterms:W3CDTF">2026-01-12T01:46:25Z</dcterms:modified>
</cp:coreProperties>
</file>